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Cardo" charset="1" panose="02020600000000000000"/>
      <p:regular r:id="rId23"/>
    </p:embeddedFont>
    <p:embeddedFont>
      <p:font typeface="DM Sans Bold" charset="1" panose="00000000000000000000"/>
      <p:regular r:id="rId24"/>
    </p:embeddedFont>
    <p:embeddedFont>
      <p:font typeface="Inter" charset="1" panose="020B0502030000000004"/>
      <p:regular r:id="rId25"/>
    </p:embeddedFont>
    <p:embeddedFont>
      <p:font typeface="Anton" charset="1" panose="00000500000000000000"/>
      <p:regular r:id="rId26"/>
    </p:embeddedFont>
    <p:embeddedFont>
      <p:font typeface="Inter Bold" charset="1" panose="020B080203000000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697" y="793573"/>
            <a:ext cx="16458607" cy="8699854"/>
            <a:chOff x="0" y="0"/>
            <a:chExt cx="8277467" cy="43753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7467" cy="4375386"/>
            </a:xfrm>
            <a:custGeom>
              <a:avLst/>
              <a:gdLst/>
              <a:ahLst/>
              <a:cxnLst/>
              <a:rect r="r" b="b" t="t" l="l"/>
              <a:pathLst>
                <a:path h="4375386" w="8277467">
                  <a:moveTo>
                    <a:pt x="0" y="0"/>
                  </a:moveTo>
                  <a:lnTo>
                    <a:pt x="0" y="4375386"/>
                  </a:lnTo>
                  <a:lnTo>
                    <a:pt x="8277467" y="4375386"/>
                  </a:lnTo>
                  <a:lnTo>
                    <a:pt x="8277467" y="0"/>
                  </a:lnTo>
                  <a:lnTo>
                    <a:pt x="0" y="0"/>
                  </a:lnTo>
                  <a:close/>
                  <a:moveTo>
                    <a:pt x="8216507" y="4314426"/>
                  </a:moveTo>
                  <a:lnTo>
                    <a:pt x="59690" y="4314426"/>
                  </a:lnTo>
                  <a:lnTo>
                    <a:pt x="59690" y="59690"/>
                  </a:lnTo>
                  <a:lnTo>
                    <a:pt x="8216507" y="59690"/>
                  </a:lnTo>
                  <a:lnTo>
                    <a:pt x="8216507" y="431442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487132" y="2623628"/>
            <a:ext cx="13313735" cy="5325494"/>
          </a:xfrm>
          <a:custGeom>
            <a:avLst/>
            <a:gdLst/>
            <a:ahLst/>
            <a:cxnLst/>
            <a:rect r="r" b="b" t="t" l="l"/>
            <a:pathLst>
              <a:path h="5325494" w="13313735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5468" y="7595050"/>
            <a:ext cx="2804745" cy="2008899"/>
          </a:xfrm>
          <a:custGeom>
            <a:avLst/>
            <a:gdLst/>
            <a:ahLst/>
            <a:cxnLst/>
            <a:rect r="r" b="b" t="t" l="l"/>
            <a:pathLst>
              <a:path h="2008899" w="2804745">
                <a:moveTo>
                  <a:pt x="0" y="0"/>
                </a:moveTo>
                <a:lnTo>
                  <a:pt x="2804745" y="0"/>
                </a:lnTo>
                <a:lnTo>
                  <a:pt x="2804745" y="2008899"/>
                </a:lnTo>
                <a:lnTo>
                  <a:pt x="0" y="2008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78462" y="438700"/>
            <a:ext cx="3671863" cy="2715771"/>
          </a:xfrm>
          <a:custGeom>
            <a:avLst/>
            <a:gdLst/>
            <a:ahLst/>
            <a:cxnLst/>
            <a:rect r="r" b="b" t="t" l="l"/>
            <a:pathLst>
              <a:path h="2715771" w="3671863">
                <a:moveTo>
                  <a:pt x="0" y="0"/>
                </a:moveTo>
                <a:lnTo>
                  <a:pt x="3671863" y="0"/>
                </a:lnTo>
                <a:lnTo>
                  <a:pt x="3671863" y="2715771"/>
                </a:lnTo>
                <a:lnTo>
                  <a:pt x="0" y="2715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5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41805" y="6687064"/>
            <a:ext cx="1473315" cy="1594928"/>
          </a:xfrm>
          <a:custGeom>
            <a:avLst/>
            <a:gdLst/>
            <a:ahLst/>
            <a:cxnLst/>
            <a:rect r="r" b="b" t="t" l="l"/>
            <a:pathLst>
              <a:path h="1594928" w="1473315">
                <a:moveTo>
                  <a:pt x="0" y="0"/>
                </a:moveTo>
                <a:lnTo>
                  <a:pt x="1473314" y="0"/>
                </a:lnTo>
                <a:lnTo>
                  <a:pt x="1473314" y="1594928"/>
                </a:lnTo>
                <a:lnTo>
                  <a:pt x="0" y="1594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4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51299" y="1572976"/>
            <a:ext cx="2220664" cy="2101303"/>
          </a:xfrm>
          <a:custGeom>
            <a:avLst/>
            <a:gdLst/>
            <a:ahLst/>
            <a:cxnLst/>
            <a:rect r="r" b="b" t="t" l="l"/>
            <a:pathLst>
              <a:path h="2101303" w="2220664">
                <a:moveTo>
                  <a:pt x="0" y="0"/>
                </a:moveTo>
                <a:lnTo>
                  <a:pt x="2220664" y="0"/>
                </a:lnTo>
                <a:lnTo>
                  <a:pt x="2220664" y="2101304"/>
                </a:lnTo>
                <a:lnTo>
                  <a:pt x="0" y="21013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9999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992901" y="3730499"/>
            <a:ext cx="14302199" cy="2826002"/>
            <a:chOff x="0" y="0"/>
            <a:chExt cx="19069598" cy="376800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57175"/>
              <a:ext cx="19069598" cy="2418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199"/>
                </a:lnSpc>
              </a:pPr>
              <a:r>
                <a:rPr lang="en-US" sz="13199" spc="-329">
                  <a:solidFill>
                    <a:srgbClr val="000000"/>
                  </a:solidFill>
                  <a:latin typeface="Cardo"/>
                  <a:ea typeface="Cardo"/>
                  <a:cs typeface="Cardo"/>
                  <a:sym typeface="Cardo"/>
                </a:rPr>
                <a:t>Zero Phish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919008"/>
              <a:ext cx="19069598" cy="848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59"/>
                </a:lnSpc>
                <a:spcBef>
                  <a:spcPct val="0"/>
                </a:spcBef>
              </a:pPr>
              <a:r>
                <a:rPr lang="en-US" b="true" sz="3899" spc="155" u="non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AI‑Powered Phishing Detection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6737" y="885825"/>
            <a:ext cx="933263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LIVE APP PREVIEW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987317" y="2636887"/>
            <a:ext cx="14313366" cy="6798849"/>
          </a:xfrm>
          <a:custGeom>
            <a:avLst/>
            <a:gdLst/>
            <a:ahLst/>
            <a:cxnLst/>
            <a:rect r="r" b="b" t="t" l="l"/>
            <a:pathLst>
              <a:path h="6798849" w="14313366">
                <a:moveTo>
                  <a:pt x="0" y="0"/>
                </a:moveTo>
                <a:lnTo>
                  <a:pt x="14313366" y="0"/>
                </a:lnTo>
                <a:lnTo>
                  <a:pt x="14313366" y="6798849"/>
                </a:lnTo>
                <a:lnTo>
                  <a:pt x="0" y="6798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53191" y="2853534"/>
            <a:ext cx="13181618" cy="5925970"/>
          </a:xfrm>
          <a:custGeom>
            <a:avLst/>
            <a:gdLst/>
            <a:ahLst/>
            <a:cxnLst/>
            <a:rect r="r" b="b" t="t" l="l"/>
            <a:pathLst>
              <a:path h="5925970" w="13181618">
                <a:moveTo>
                  <a:pt x="0" y="0"/>
                </a:moveTo>
                <a:lnTo>
                  <a:pt x="13181618" y="0"/>
                </a:lnTo>
                <a:lnTo>
                  <a:pt x="13181618" y="5925970"/>
                </a:lnTo>
                <a:lnTo>
                  <a:pt x="0" y="5925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53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6737" y="885825"/>
            <a:ext cx="933263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LIVE APP PREVIEW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6737" y="885825"/>
            <a:ext cx="933263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LIVE APP PREVIEW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774133" y="2504337"/>
            <a:ext cx="14739735" cy="7148771"/>
          </a:xfrm>
          <a:custGeom>
            <a:avLst/>
            <a:gdLst/>
            <a:ahLst/>
            <a:cxnLst/>
            <a:rect r="r" b="b" t="t" l="l"/>
            <a:pathLst>
              <a:path h="7148771" w="14739735">
                <a:moveTo>
                  <a:pt x="0" y="0"/>
                </a:moveTo>
                <a:lnTo>
                  <a:pt x="14739734" y="0"/>
                </a:lnTo>
                <a:lnTo>
                  <a:pt x="14739734" y="7148771"/>
                </a:lnTo>
                <a:lnTo>
                  <a:pt x="0" y="71487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217940" y="1172550"/>
            <a:ext cx="9332639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spc="345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Supporting Features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26293" y="3278628"/>
            <a:ext cx="15403415" cy="5089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3" indent="-367026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Hover Over: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Tooltip reveals definitions for cybersecurity terms.</a:t>
            </a:r>
          </a:p>
          <a:p>
            <a:pPr algn="just" marL="734053" indent="-367026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Report Analysis PDF: 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Generates downloadable threat analysis report.</a:t>
            </a:r>
          </a:p>
          <a:p>
            <a:pPr algn="just" marL="734053" indent="-367026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Glossary: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Accordion with simplified explanations of key terms.</a:t>
            </a:r>
          </a:p>
          <a:p>
            <a:pPr algn="just" marL="734053" indent="-367026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History Area: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Displays past analysis results for reference and tracking.</a:t>
            </a:r>
          </a:p>
          <a:p>
            <a:pPr algn="just" marL="734053" indent="-367026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Report to IT: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Sends flagged threat details directly to the organization's IT/security team.</a:t>
            </a:r>
          </a:p>
          <a:p>
            <a:pPr algn="just">
              <a:lnSpc>
                <a:spcPts val="57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3093" y="2601027"/>
            <a:ext cx="13555413" cy="3622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3" indent="-367026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Procurement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Validate vendor invoices &amp; suspicious emails</a:t>
            </a:r>
          </a:p>
          <a:p>
            <a:pPr algn="just" marL="734053" indent="-367026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Warehouse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Screen documents &amp; external messages for tampering</a:t>
            </a:r>
          </a:p>
          <a:p>
            <a:pPr algn="just" marL="734053" indent="-367026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Admin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Quickly check chat attachments and links</a:t>
            </a:r>
          </a:p>
          <a:p>
            <a:pPr algn="just" marL="734053" indent="-367026" lvl="1">
              <a:lnSpc>
                <a:spcPts val="5779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Finance &amp; Logistics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Prevent fraudulent payment requests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4313394" y="5482718"/>
            <a:ext cx="3713607" cy="4114800"/>
          </a:xfrm>
          <a:custGeom>
            <a:avLst/>
            <a:gdLst/>
            <a:ahLst/>
            <a:cxnLst/>
            <a:rect r="r" b="b" t="t" l="l"/>
            <a:pathLst>
              <a:path h="4114800" w="3713607">
                <a:moveTo>
                  <a:pt x="3713607" y="0"/>
                </a:moveTo>
                <a:lnTo>
                  <a:pt x="0" y="0"/>
                </a:lnTo>
                <a:lnTo>
                  <a:pt x="0" y="4114800"/>
                </a:lnTo>
                <a:lnTo>
                  <a:pt x="3713607" y="4114800"/>
                </a:lnTo>
                <a:lnTo>
                  <a:pt x="371360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3093" y="1070311"/>
            <a:ext cx="8115300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APPLICATIONS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4027" y="2495156"/>
            <a:ext cx="13555413" cy="4632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3" indent="-367026" lvl="1">
              <a:lnSpc>
                <a:spcPts val="615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Real‑time email‑client/browser plugin integration</a:t>
            </a:r>
          </a:p>
          <a:p>
            <a:pPr algn="l" marL="734053" indent="-367026" lvl="1">
              <a:lnSpc>
                <a:spcPts val="615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Mobile app and desktop extension</a:t>
            </a:r>
          </a:p>
          <a:p>
            <a:pPr algn="l" marL="734053" indent="-367026" lvl="1">
              <a:lnSpc>
                <a:spcPts val="615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Support for additional file types (images, spreadsheets)</a:t>
            </a:r>
          </a:p>
          <a:p>
            <a:pPr algn="l" marL="734053" indent="-367026" lvl="1">
              <a:lnSpc>
                <a:spcPts val="615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Enhanced multi‑language voice output and translations</a:t>
            </a:r>
          </a:p>
          <a:p>
            <a:pPr algn="l" marL="734053" indent="-367026" lvl="1">
              <a:lnSpc>
                <a:spcPts val="6153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Adaptive learning to evolving phishing tactics via continual model updates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2804365" y="5662097"/>
            <a:ext cx="5303141" cy="4282286"/>
          </a:xfrm>
          <a:custGeom>
            <a:avLst/>
            <a:gdLst/>
            <a:ahLst/>
            <a:cxnLst/>
            <a:rect r="r" b="b" t="t" l="l"/>
            <a:pathLst>
              <a:path h="4282286" w="5303141">
                <a:moveTo>
                  <a:pt x="5303141" y="0"/>
                </a:moveTo>
                <a:lnTo>
                  <a:pt x="0" y="0"/>
                </a:lnTo>
                <a:lnTo>
                  <a:pt x="0" y="4282286"/>
                </a:lnTo>
                <a:lnTo>
                  <a:pt x="5303141" y="4282286"/>
                </a:lnTo>
                <a:lnTo>
                  <a:pt x="530314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4027" y="1123021"/>
            <a:ext cx="933263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FUTURE ADVANCEMENTS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3824" y="5494418"/>
            <a:ext cx="5835476" cy="3763882"/>
          </a:xfrm>
          <a:custGeom>
            <a:avLst/>
            <a:gdLst/>
            <a:ahLst/>
            <a:cxnLst/>
            <a:rect r="r" b="b" t="t" l="l"/>
            <a:pathLst>
              <a:path h="3763882" w="5835476">
                <a:moveTo>
                  <a:pt x="0" y="0"/>
                </a:moveTo>
                <a:lnTo>
                  <a:pt x="5835476" y="0"/>
                </a:lnTo>
                <a:lnTo>
                  <a:pt x="5835476" y="3763882"/>
                </a:lnTo>
                <a:lnTo>
                  <a:pt x="0" y="3763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6737" y="2488286"/>
            <a:ext cx="10788122" cy="4599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49948" indent="-474974" lvl="1">
              <a:lnSpc>
                <a:spcPts val="7391"/>
              </a:lnSpc>
              <a:buFont typeface="Arial"/>
              <a:buChar char="•"/>
            </a:pPr>
            <a:r>
              <a:rPr lang="en-US" b="true" sz="4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Nida Nadeem (Group Leader)</a:t>
            </a:r>
          </a:p>
          <a:p>
            <a:pPr algn="just" marL="949948" indent="-474974" lvl="1">
              <a:lnSpc>
                <a:spcPts val="7391"/>
              </a:lnSpc>
              <a:buFont typeface="Arial"/>
              <a:buChar char="•"/>
            </a:pPr>
            <a:r>
              <a:rPr lang="en-US" b="true" sz="4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Iqra Fatima</a:t>
            </a:r>
          </a:p>
          <a:p>
            <a:pPr algn="just" marL="949948" indent="-474974" lvl="1">
              <a:lnSpc>
                <a:spcPts val="7391"/>
              </a:lnSpc>
              <a:buFont typeface="Arial"/>
              <a:buChar char="•"/>
            </a:pPr>
            <a:r>
              <a:rPr lang="en-US" b="true" sz="4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Adeeba Rafi</a:t>
            </a:r>
          </a:p>
          <a:p>
            <a:pPr algn="just" marL="949948" indent="-474974" lvl="1">
              <a:lnSpc>
                <a:spcPts val="7391"/>
              </a:lnSpc>
              <a:buFont typeface="Arial"/>
              <a:buChar char="•"/>
            </a:pPr>
            <a:r>
              <a:rPr lang="en-US" b="true" sz="4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Muhammad Sarmad Sohail</a:t>
            </a:r>
          </a:p>
          <a:p>
            <a:pPr algn="just" marL="949948" indent="-474974" lvl="1">
              <a:lnSpc>
                <a:spcPts val="7391"/>
              </a:lnSpc>
              <a:buFont typeface="Arial"/>
              <a:buChar char="•"/>
            </a:pPr>
            <a:r>
              <a:rPr lang="en-US" b="true" sz="4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Yawar Munir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76737" y="885825"/>
            <a:ext cx="933263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TEAM MEMBERS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25655" y="5143500"/>
            <a:ext cx="4436690" cy="3516077"/>
          </a:xfrm>
          <a:custGeom>
            <a:avLst/>
            <a:gdLst/>
            <a:ahLst/>
            <a:cxnLst/>
            <a:rect r="r" b="b" t="t" l="l"/>
            <a:pathLst>
              <a:path h="3516077" w="4436690">
                <a:moveTo>
                  <a:pt x="0" y="0"/>
                </a:moveTo>
                <a:lnTo>
                  <a:pt x="4436690" y="0"/>
                </a:lnTo>
                <a:lnTo>
                  <a:pt x="4436690" y="3516077"/>
                </a:lnTo>
                <a:lnTo>
                  <a:pt x="0" y="3516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7409" y="2854190"/>
            <a:ext cx="6893182" cy="194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9"/>
              </a:lnSpc>
            </a:pPr>
            <a:r>
              <a:rPr lang="en-US" sz="11321" spc="566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3336" y="2650394"/>
            <a:ext cx="14166766" cy="563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74"/>
              </a:lnSpc>
            </a:pPr>
            <a:r>
              <a:rPr lang="en-US" sz="35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Frontline supply‑chain employees (procurement officers, warehouse staff, admin) interact daily with unknown external emails, chats, invoices and lack formal cybersecurity training.</a:t>
            </a:r>
          </a:p>
          <a:p>
            <a:pPr algn="just">
              <a:lnSpc>
                <a:spcPts val="4974"/>
              </a:lnSpc>
            </a:pPr>
            <a:r>
              <a:rPr lang="en-US" sz="35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Consequences include:</a:t>
            </a:r>
          </a:p>
          <a:p>
            <a:pPr algn="just" marL="767159" indent="-383579" lvl="1">
              <a:lnSpc>
                <a:spcPts val="4974"/>
              </a:lnSpc>
              <a:buFont typeface="Arial"/>
              <a:buChar char="•"/>
            </a:pPr>
            <a:r>
              <a:rPr lang="en-US" sz="35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Financial fraud and data breaches</a:t>
            </a:r>
          </a:p>
          <a:p>
            <a:pPr algn="just" marL="767159" indent="-383579" lvl="1">
              <a:lnSpc>
                <a:spcPts val="4974"/>
              </a:lnSpc>
              <a:buFont typeface="Arial"/>
              <a:buChar char="•"/>
            </a:pPr>
            <a:r>
              <a:rPr lang="en-US" sz="35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 Loss of reputation and erosion of customer trust</a:t>
            </a:r>
          </a:p>
          <a:p>
            <a:pPr algn="just">
              <a:lnSpc>
                <a:spcPts val="4974"/>
              </a:lnSpc>
            </a:pPr>
            <a:r>
              <a:rPr lang="en-US" sz="35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Industry stats:</a:t>
            </a:r>
          </a:p>
          <a:p>
            <a:pPr algn="just" marL="767159" indent="-383579" lvl="1">
              <a:lnSpc>
                <a:spcPts val="4974"/>
              </a:lnSpc>
              <a:buFont typeface="Arial"/>
              <a:buChar char="•"/>
            </a:pPr>
            <a:r>
              <a:rPr lang="en-US" sz="35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lang="en-US" sz="35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68% of companies experience cyberattacks</a:t>
            </a:r>
          </a:p>
          <a:p>
            <a:pPr algn="just" marL="767159" indent="-383579" lvl="1">
              <a:lnSpc>
                <a:spcPts val="4974"/>
              </a:lnSpc>
              <a:buFont typeface="Arial"/>
              <a:buChar char="•"/>
            </a:pPr>
            <a:r>
              <a:rPr lang="en-US" sz="35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     </a:t>
            </a:r>
            <a:r>
              <a:rPr lang="en-US" sz="3553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29% of those stem from vendor‑targeted phishing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670396" y="5847935"/>
            <a:ext cx="4617604" cy="4873460"/>
          </a:xfrm>
          <a:custGeom>
            <a:avLst/>
            <a:gdLst/>
            <a:ahLst/>
            <a:cxnLst/>
            <a:rect r="r" b="b" t="t" l="l"/>
            <a:pathLst>
              <a:path h="4873460" w="4617604">
                <a:moveTo>
                  <a:pt x="0" y="0"/>
                </a:moveTo>
                <a:lnTo>
                  <a:pt x="4617604" y="0"/>
                </a:lnTo>
                <a:lnTo>
                  <a:pt x="4617604" y="4873460"/>
                </a:lnTo>
                <a:lnTo>
                  <a:pt x="0" y="4873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3186" y="885825"/>
            <a:ext cx="8115300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01204" y="3231921"/>
            <a:ext cx="12476247" cy="14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9"/>
              </a:lnSpc>
            </a:pPr>
            <a:r>
              <a:rPr lang="en-US" sz="41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Generative‑AI assistant tailored to non‑technical supply‑chain roles.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7202838" y="5143500"/>
            <a:ext cx="3882324" cy="3882324"/>
          </a:xfrm>
          <a:custGeom>
            <a:avLst/>
            <a:gdLst/>
            <a:ahLst/>
            <a:cxnLst/>
            <a:rect r="r" b="b" t="t" l="l"/>
            <a:pathLst>
              <a:path h="3882324" w="3882324">
                <a:moveTo>
                  <a:pt x="0" y="0"/>
                </a:moveTo>
                <a:lnTo>
                  <a:pt x="3882324" y="0"/>
                </a:lnTo>
                <a:lnTo>
                  <a:pt x="3882324" y="3882324"/>
                </a:lnTo>
                <a:lnTo>
                  <a:pt x="0" y="3882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86350" y="1886567"/>
            <a:ext cx="8115300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OUR SOLUTION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89099" y="2635209"/>
            <a:ext cx="13714128" cy="574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6393" indent="-373197" lvl="1">
              <a:lnSpc>
                <a:spcPts val="5738"/>
              </a:lnSpc>
              <a:buFont typeface="Arial"/>
              <a:buChar char="•"/>
            </a:pPr>
            <a:r>
              <a:rPr lang="en-US" sz="3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Help non-technical users identify malicious content.</a:t>
            </a:r>
          </a:p>
          <a:p>
            <a:pPr algn="l" marL="746393" indent="-373197" lvl="1">
              <a:lnSpc>
                <a:spcPts val="5738"/>
              </a:lnSpc>
              <a:buFont typeface="Arial"/>
              <a:buChar char="•"/>
            </a:pPr>
            <a:r>
              <a:rPr lang="en-US" sz="3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Support text and file.</a:t>
            </a:r>
          </a:p>
          <a:p>
            <a:pPr algn="l" marL="746393" indent="-373197" lvl="1">
              <a:lnSpc>
                <a:spcPts val="5738"/>
              </a:lnSpc>
              <a:buFont typeface="Arial"/>
              <a:buChar char="•"/>
            </a:pPr>
            <a:r>
              <a:rPr lang="en-US" sz="3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Detect and explain the type of threat (phishing, spam, etc.).</a:t>
            </a:r>
          </a:p>
          <a:p>
            <a:pPr algn="l" marL="746393" indent="-373197" lvl="1">
              <a:lnSpc>
                <a:spcPts val="5738"/>
              </a:lnSpc>
              <a:buFont typeface="Arial"/>
              <a:buChar char="•"/>
            </a:pPr>
            <a:r>
              <a:rPr lang="en-US" sz="3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Provide risk score (0–100% confidence).</a:t>
            </a:r>
          </a:p>
          <a:p>
            <a:pPr algn="l" marL="746393" indent="-373197" lvl="1">
              <a:lnSpc>
                <a:spcPts val="5738"/>
              </a:lnSpc>
              <a:buFont typeface="Arial"/>
              <a:buChar char="•"/>
            </a:pPr>
            <a:r>
              <a:rPr lang="en-US" sz="3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Offer role-specific advice and awareness tips.</a:t>
            </a:r>
          </a:p>
          <a:p>
            <a:pPr algn="l" marL="746393" indent="-373197" lvl="1">
              <a:lnSpc>
                <a:spcPts val="5738"/>
              </a:lnSpc>
              <a:buFont typeface="Arial"/>
              <a:buChar char="•"/>
            </a:pPr>
            <a:r>
              <a:rPr lang="en-US" sz="3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Voice output (gTTS) for accessibility</a:t>
            </a:r>
          </a:p>
          <a:p>
            <a:pPr algn="l" marL="746393" indent="-373197" lvl="1">
              <a:lnSpc>
                <a:spcPts val="5738"/>
              </a:lnSpc>
              <a:buFont typeface="Arial"/>
              <a:buChar char="•"/>
            </a:pPr>
            <a:r>
              <a:rPr lang="en-US" sz="345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Downloadable, timestamped security reports for record‑keeping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159188" y="4806022"/>
            <a:ext cx="4488076" cy="4979396"/>
            <a:chOff x="0" y="0"/>
            <a:chExt cx="5510530" cy="61137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5720" y="49530"/>
              <a:ext cx="5420360" cy="6014720"/>
            </a:xfrm>
            <a:custGeom>
              <a:avLst/>
              <a:gdLst/>
              <a:ahLst/>
              <a:cxnLst/>
              <a:rect r="r" b="b" t="t" l="l"/>
              <a:pathLst>
                <a:path h="6014720" w="5420360">
                  <a:moveTo>
                    <a:pt x="5148580" y="3408680"/>
                  </a:moveTo>
                  <a:lnTo>
                    <a:pt x="5149850" y="3406140"/>
                  </a:lnTo>
                  <a:lnTo>
                    <a:pt x="5149850" y="3406140"/>
                  </a:lnTo>
                  <a:cubicBezTo>
                    <a:pt x="5322570" y="3082290"/>
                    <a:pt x="5420360" y="2711450"/>
                    <a:pt x="5420360" y="2319020"/>
                  </a:cubicBezTo>
                  <a:cubicBezTo>
                    <a:pt x="5420360" y="1038860"/>
                    <a:pt x="4381500" y="0"/>
                    <a:pt x="3101340" y="0"/>
                  </a:cubicBezTo>
                  <a:cubicBezTo>
                    <a:pt x="2259330" y="0"/>
                    <a:pt x="1521460" y="449580"/>
                    <a:pt x="1115060" y="1121410"/>
                  </a:cubicBezTo>
                  <a:lnTo>
                    <a:pt x="1115060" y="1121410"/>
                  </a:lnTo>
                  <a:lnTo>
                    <a:pt x="1115060" y="1121410"/>
                  </a:lnTo>
                  <a:cubicBezTo>
                    <a:pt x="1094740" y="1155700"/>
                    <a:pt x="1075690" y="1188720"/>
                    <a:pt x="1056640" y="1224280"/>
                  </a:cubicBezTo>
                  <a:lnTo>
                    <a:pt x="328930" y="2503170"/>
                  </a:lnTo>
                  <a:cubicBezTo>
                    <a:pt x="308610" y="2536190"/>
                    <a:pt x="290830" y="2569210"/>
                    <a:pt x="271780" y="2603500"/>
                  </a:cubicBezTo>
                  <a:lnTo>
                    <a:pt x="271780" y="2604770"/>
                  </a:lnTo>
                  <a:lnTo>
                    <a:pt x="271780" y="2604770"/>
                  </a:lnTo>
                  <a:cubicBezTo>
                    <a:pt x="97790" y="2929890"/>
                    <a:pt x="0" y="3300730"/>
                    <a:pt x="0" y="3695700"/>
                  </a:cubicBezTo>
                  <a:cubicBezTo>
                    <a:pt x="0" y="4975860"/>
                    <a:pt x="1038860" y="6014720"/>
                    <a:pt x="2319020" y="6014720"/>
                  </a:cubicBezTo>
                  <a:cubicBezTo>
                    <a:pt x="3243580" y="6014720"/>
                    <a:pt x="4042410" y="5472430"/>
                    <a:pt x="4414520" y="4688840"/>
                  </a:cubicBezTo>
                  <a:lnTo>
                    <a:pt x="5077460" y="3533140"/>
                  </a:lnTo>
                  <a:cubicBezTo>
                    <a:pt x="5101590" y="3492500"/>
                    <a:pt x="5125720" y="3450590"/>
                    <a:pt x="5148580" y="3408680"/>
                  </a:cubicBezTo>
                  <a:close/>
                </a:path>
              </a:pathLst>
            </a:custGeom>
            <a:blipFill>
              <a:blip r:embed="rId2"/>
              <a:stretch>
                <a:fillRect l="-90272" t="-17236" r="-93049" b="-1042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03093" y="1043956"/>
            <a:ext cx="8115300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KEY FEATURES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97672" y="2376422"/>
            <a:ext cx="14057013" cy="5238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3" indent="-367026" lvl="1">
              <a:lnSpc>
                <a:spcPts val="7003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LLaMA (Groq):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Fast inference + contextual explanations.</a:t>
            </a:r>
          </a:p>
          <a:p>
            <a:pPr algn="just" marL="734053" indent="-367026" lvl="1">
              <a:lnSpc>
                <a:spcPts val="7003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BERT: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Pretrained phishing detection model.</a:t>
            </a:r>
          </a:p>
          <a:p>
            <a:pPr algn="just" marL="734053" indent="-367026" lvl="1">
              <a:lnSpc>
                <a:spcPts val="7003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Gradio: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Interactive frontend hosted on Hugging Face Spaces.</a:t>
            </a:r>
          </a:p>
          <a:p>
            <a:pPr algn="just" marL="734053" indent="-367026" lvl="1">
              <a:lnSpc>
                <a:spcPts val="7003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PyMuPDF: 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PDF parsing for invoice/document text extraction.</a:t>
            </a:r>
          </a:p>
          <a:p>
            <a:pPr algn="just" marL="734053" indent="-367026" lvl="1">
              <a:lnSpc>
                <a:spcPts val="7003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gTTS: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Converts flagged explanations into speech.</a:t>
            </a:r>
          </a:p>
          <a:p>
            <a:pPr algn="just" marL="734053" indent="-367026" lvl="1">
              <a:lnSpc>
                <a:spcPts val="7003"/>
              </a:lnSpc>
              <a:buFont typeface="Arial"/>
              <a:buChar char="•"/>
            </a:pPr>
            <a:r>
              <a:rPr lang="en-US" b="true" sz="33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Hugging Face Spaces:</a:t>
            </a:r>
            <a:r>
              <a:rPr lang="en-US" sz="33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End-to-end scalable deployment.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153013" y="6013909"/>
            <a:ext cx="3848896" cy="3666073"/>
          </a:xfrm>
          <a:custGeom>
            <a:avLst/>
            <a:gdLst/>
            <a:ahLst/>
            <a:cxnLst/>
            <a:rect r="r" b="b" t="t" l="l"/>
            <a:pathLst>
              <a:path h="3666073" w="3848896">
                <a:moveTo>
                  <a:pt x="0" y="0"/>
                </a:moveTo>
                <a:lnTo>
                  <a:pt x="3848896" y="0"/>
                </a:lnTo>
                <a:lnTo>
                  <a:pt x="3848896" y="3666073"/>
                </a:lnTo>
                <a:lnTo>
                  <a:pt x="0" y="3666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7672" y="885825"/>
            <a:ext cx="8115300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TECH STACK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0392" y="2350249"/>
            <a:ext cx="16369846" cy="6908051"/>
          </a:xfrm>
          <a:custGeom>
            <a:avLst/>
            <a:gdLst/>
            <a:ahLst/>
            <a:cxnLst/>
            <a:rect r="r" b="b" t="t" l="l"/>
            <a:pathLst>
              <a:path h="6908051" w="16369846">
                <a:moveTo>
                  <a:pt x="0" y="0"/>
                </a:moveTo>
                <a:lnTo>
                  <a:pt x="16369846" y="0"/>
                </a:lnTo>
                <a:lnTo>
                  <a:pt x="16369846" y="6908051"/>
                </a:lnTo>
                <a:lnTo>
                  <a:pt x="0" y="69080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85825"/>
            <a:ext cx="8115300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SYSTEM DIAGRAM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97409" y="2563087"/>
            <a:ext cx="6893182" cy="193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849"/>
              </a:lnSpc>
            </a:pPr>
            <a:r>
              <a:rPr lang="en-US" sz="11321" spc="566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LIVE DEMO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262866" y="4763738"/>
            <a:ext cx="3762268" cy="3826120"/>
            <a:chOff x="0" y="0"/>
            <a:chExt cx="1023519" cy="1040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3519" cy="1040890"/>
            </a:xfrm>
            <a:custGeom>
              <a:avLst/>
              <a:gdLst/>
              <a:ahLst/>
              <a:cxnLst/>
              <a:rect r="r" b="b" t="t" l="l"/>
              <a:pathLst>
                <a:path h="1040890" w="1023519">
                  <a:moveTo>
                    <a:pt x="109062" y="0"/>
                  </a:moveTo>
                  <a:lnTo>
                    <a:pt x="914457" y="0"/>
                  </a:lnTo>
                  <a:cubicBezTo>
                    <a:pt x="943382" y="0"/>
                    <a:pt x="971122" y="11490"/>
                    <a:pt x="991575" y="31944"/>
                  </a:cubicBezTo>
                  <a:cubicBezTo>
                    <a:pt x="1012029" y="52397"/>
                    <a:pt x="1023519" y="80137"/>
                    <a:pt x="1023519" y="109062"/>
                  </a:cubicBezTo>
                  <a:lnTo>
                    <a:pt x="1023519" y="931828"/>
                  </a:lnTo>
                  <a:cubicBezTo>
                    <a:pt x="1023519" y="992061"/>
                    <a:pt x="974690" y="1040890"/>
                    <a:pt x="914457" y="1040890"/>
                  </a:cubicBezTo>
                  <a:lnTo>
                    <a:pt x="109062" y="1040890"/>
                  </a:lnTo>
                  <a:cubicBezTo>
                    <a:pt x="48829" y="1040890"/>
                    <a:pt x="0" y="992061"/>
                    <a:pt x="0" y="931828"/>
                  </a:cubicBezTo>
                  <a:lnTo>
                    <a:pt x="0" y="109062"/>
                  </a:lnTo>
                  <a:cubicBezTo>
                    <a:pt x="0" y="48829"/>
                    <a:pt x="48829" y="0"/>
                    <a:pt x="109062" y="0"/>
                  </a:cubicBezTo>
                  <a:close/>
                </a:path>
              </a:pathLst>
            </a:custGeom>
            <a:blipFill>
              <a:blip r:embed="rId2"/>
              <a:stretch>
                <a:fillRect l="-17798" t="0" r="-17798" b="0"/>
              </a:stretch>
            </a:blipFill>
            <a:ln w="85725" cap="rnd">
              <a:gradFill>
                <a:gsLst>
                  <a:gs pos="0">
                    <a:srgbClr val="1100D6">
                      <a:alpha val="100000"/>
                    </a:srgbClr>
                  </a:gs>
                  <a:gs pos="50000">
                    <a:srgbClr val="E000F4">
                      <a:alpha val="100000"/>
                    </a:srgbClr>
                  </a:gs>
                  <a:gs pos="100000">
                    <a:srgbClr val="00EDF4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6737" y="2466514"/>
            <a:ext cx="14821425" cy="7021650"/>
          </a:xfrm>
          <a:custGeom>
            <a:avLst/>
            <a:gdLst/>
            <a:ahLst/>
            <a:cxnLst/>
            <a:rect r="r" b="b" t="t" l="l"/>
            <a:pathLst>
              <a:path h="7021650" w="14821425">
                <a:moveTo>
                  <a:pt x="0" y="0"/>
                </a:moveTo>
                <a:lnTo>
                  <a:pt x="14821425" y="0"/>
                </a:lnTo>
                <a:lnTo>
                  <a:pt x="14821425" y="7021650"/>
                </a:lnTo>
                <a:lnTo>
                  <a:pt x="0" y="7021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6737" y="885825"/>
            <a:ext cx="933263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LIVE APP PREVIEW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6737" y="885825"/>
            <a:ext cx="933263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080"/>
              </a:lnSpc>
            </a:pPr>
            <a:r>
              <a:rPr lang="en-US" sz="7200" spc="359">
                <a:solidFill>
                  <a:srgbClr val="FD8DD1"/>
                </a:solidFill>
                <a:latin typeface="Anton"/>
                <a:ea typeface="Anton"/>
                <a:cs typeface="Anton"/>
                <a:sym typeface="Anton"/>
              </a:rPr>
              <a:t>LIVE APP PREVIEW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76737" y="2593653"/>
            <a:ext cx="15343564" cy="6923783"/>
          </a:xfrm>
          <a:custGeom>
            <a:avLst/>
            <a:gdLst/>
            <a:ahLst/>
            <a:cxnLst/>
            <a:rect r="r" b="b" t="t" l="l"/>
            <a:pathLst>
              <a:path h="6923783" w="15343564">
                <a:moveTo>
                  <a:pt x="0" y="0"/>
                </a:moveTo>
                <a:lnTo>
                  <a:pt x="15343565" y="0"/>
                </a:lnTo>
                <a:lnTo>
                  <a:pt x="15343565" y="6923784"/>
                </a:lnTo>
                <a:lnTo>
                  <a:pt x="0" y="6923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DAGuSj9kKZg</dc:identifier>
  <dcterms:modified xsi:type="dcterms:W3CDTF">2011-08-01T06:04:30Z</dcterms:modified>
  <cp:revision>1</cp:revision>
  <dc:title>Add a heading</dc:title>
</cp:coreProperties>
</file>